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0FF"/>
    <a:srgbClr val="EAD58F"/>
    <a:srgbClr val="FEF0BF"/>
    <a:srgbClr val="FFFE48"/>
    <a:srgbClr val="ADF0F2"/>
    <a:srgbClr val="DCF9EF"/>
    <a:srgbClr val="FEF5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047"/>
    <p:restoredTop sz="94681"/>
  </p:normalViewPr>
  <p:slideViewPr>
    <p:cSldViewPr snapToGrid="0" snapToObjects="1" showGuides="1">
      <p:cViewPr>
        <p:scale>
          <a:sx n="66" d="100"/>
          <a:sy n="66" d="100"/>
        </p:scale>
        <p:origin x="-150" y="-14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1561B9-29D3-F245-887E-775E254CDB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0102736B-1650-3843-A122-D923934BAF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BED4DFA-11F4-A741-AB9A-38BA33ADF6E4}"/>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5" name="Footer Placeholder 4">
            <a:extLst>
              <a:ext uri="{FF2B5EF4-FFF2-40B4-BE49-F238E27FC236}">
                <a16:creationId xmlns:a16="http://schemas.microsoft.com/office/drawing/2014/main" xmlns="" id="{0734CD57-F064-2A41-AB6A-7E1BCD7CCD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D75520E-0A6A-7F4B-A05E-BC349C55082D}"/>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224303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2EBBF3-CE91-B348-AF0E-DE15D69012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1A35EF50-F15C-BC48-8EB5-FB26A6169C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73B137B-D24C-6243-B33D-6FABB5E716BE}"/>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5" name="Footer Placeholder 4">
            <a:extLst>
              <a:ext uri="{FF2B5EF4-FFF2-40B4-BE49-F238E27FC236}">
                <a16:creationId xmlns:a16="http://schemas.microsoft.com/office/drawing/2014/main" xmlns="" id="{20ED13AF-FD62-CA40-8DC0-0D2E980217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1B38AC5-C4C2-7343-AE17-EF1956B889EE}"/>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410362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3D2DD4-A1A6-3540-9DF5-579BB22D42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A6A22E6-BA8B-404D-BB7C-0E84BCDB01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9A372793-0B48-F14A-A11A-EC9F1B2963DF}"/>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5" name="Footer Placeholder 4">
            <a:extLst>
              <a:ext uri="{FF2B5EF4-FFF2-40B4-BE49-F238E27FC236}">
                <a16:creationId xmlns:a16="http://schemas.microsoft.com/office/drawing/2014/main" xmlns="" id="{FF4531C2-D880-0248-A412-10B6D6B4D9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56A39FA-B13B-6944-AF3D-99A6D005C995}"/>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1684899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7B622C-62A2-2E40-ABCC-5879771255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9A5B49E-5535-E147-9350-5D68079D3D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7AD246BF-F88E-0E4E-A9E2-184835BF76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9C453FB-FF7E-AB4F-B809-3D09656A04D3}"/>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6" name="Footer Placeholder 5">
            <a:extLst>
              <a:ext uri="{FF2B5EF4-FFF2-40B4-BE49-F238E27FC236}">
                <a16:creationId xmlns:a16="http://schemas.microsoft.com/office/drawing/2014/main" xmlns="" id="{74CC7BB3-D848-934C-A83D-3DFE13FA70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2F45BE1-5DED-CA4C-8A54-BBD335075BAC}"/>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230674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398817-F7D5-3B4B-88F5-81EE874E354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594F9A7-1EA2-C44E-A86D-205A8907C7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9991D33-EB43-6D45-A48E-B3DB194A00A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03FF1AA-B448-5C40-A4EA-5EDAD70DA1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D530C2D-7F4A-D04F-966F-24C7069C7F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B99FF79-CF86-D14D-85E5-07FD6828BD1C}"/>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8" name="Footer Placeholder 7">
            <a:extLst>
              <a:ext uri="{FF2B5EF4-FFF2-40B4-BE49-F238E27FC236}">
                <a16:creationId xmlns:a16="http://schemas.microsoft.com/office/drawing/2014/main" xmlns="" id="{FD437F30-B508-294B-91D5-F780D08A4C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852FECB-7D9F-B249-A571-354C121A8D94}"/>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221643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7AC3DD-8244-5B4C-8776-F21116B7D6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AE1A4260-5FE8-4444-BC18-16A661864DCE}"/>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4" name="Footer Placeholder 3">
            <a:extLst>
              <a:ext uri="{FF2B5EF4-FFF2-40B4-BE49-F238E27FC236}">
                <a16:creationId xmlns:a16="http://schemas.microsoft.com/office/drawing/2014/main" xmlns="" id="{B8E1BA2E-0505-6E4E-A6D0-67C32F2B03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DF7FEC4-EEA4-544F-A0A9-A5A4A7FB777C}"/>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76210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ACBAFE19-AEC5-5B4F-B1A8-1F93E03AA254}"/>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3" name="Footer Placeholder 2">
            <a:extLst>
              <a:ext uri="{FF2B5EF4-FFF2-40B4-BE49-F238E27FC236}">
                <a16:creationId xmlns:a16="http://schemas.microsoft.com/office/drawing/2014/main" xmlns="" id="{0BF4C11F-A0F9-4545-9A57-E93A00FE5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721EA78E-068A-FB4C-B771-4FE0E6B99E18}"/>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518187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DB87CD-5353-AA48-BCF9-07AF560628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99FC73A-2CEA-DB43-9019-6B21589351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7E93A93-0310-724A-81E7-312B76E6E9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2EE8CB9-12AF-0E4D-9424-FCD29A36CD5A}"/>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6" name="Footer Placeholder 5">
            <a:extLst>
              <a:ext uri="{FF2B5EF4-FFF2-40B4-BE49-F238E27FC236}">
                <a16:creationId xmlns:a16="http://schemas.microsoft.com/office/drawing/2014/main" xmlns="" id="{F7293BF6-1110-0F42-8550-A0AC76F83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FB5FA90-C458-8E42-BE78-7B59600FD1DB}"/>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300329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5E209D-E492-B947-A928-6DA175AC3E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3882C56-243A-104B-979E-7E209D9B86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B57BF2F4-3025-0643-8DFF-6571204E9D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E6C0989-3998-5144-BBE0-BD41EC3B86B3}"/>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6" name="Footer Placeholder 5">
            <a:extLst>
              <a:ext uri="{FF2B5EF4-FFF2-40B4-BE49-F238E27FC236}">
                <a16:creationId xmlns:a16="http://schemas.microsoft.com/office/drawing/2014/main" xmlns="" id="{9EEC4201-46F0-7D44-88DF-05B8C78B7A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1C78BF9-5D94-884C-96CD-B0DA38666117}"/>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286616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7F302A9-3FEC-684F-B642-154E4CA625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81498936-9810-ED48-B230-4D7B9DAA6A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0AD51F9-BDD5-3A44-82D5-D386144921F0}"/>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5" name="Footer Placeholder 4">
            <a:extLst>
              <a:ext uri="{FF2B5EF4-FFF2-40B4-BE49-F238E27FC236}">
                <a16:creationId xmlns:a16="http://schemas.microsoft.com/office/drawing/2014/main" xmlns="" id="{5525A213-48CE-C344-86AB-DEF29146B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7014A90-EBB7-CA45-AB79-C8625AE48FD8}"/>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115086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E148778B-8B33-F949-85F9-2D0A84B519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EC910196-BFCF-1048-AB6C-11F16A8D0A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0B7EEE5-CA52-434F-90F0-7674FE43BA0A}"/>
              </a:ext>
            </a:extLst>
          </p:cNvPr>
          <p:cNvSpPr>
            <a:spLocks noGrp="1"/>
          </p:cNvSpPr>
          <p:nvPr>
            <p:ph type="dt" sz="half" idx="10"/>
          </p:nvPr>
        </p:nvSpPr>
        <p:spPr/>
        <p:txBody>
          <a:bodyPr/>
          <a:lstStyle/>
          <a:p>
            <a:fld id="{85BC7C49-22AC-FC41-95BB-A12C69F97CB8}" type="datetimeFigureOut">
              <a:rPr lang="en-US" smtClean="0"/>
              <a:pPr/>
              <a:t>4/30/2020</a:t>
            </a:fld>
            <a:endParaRPr lang="en-US"/>
          </a:p>
        </p:txBody>
      </p:sp>
      <p:sp>
        <p:nvSpPr>
          <p:cNvPr id="5" name="Footer Placeholder 4">
            <a:extLst>
              <a:ext uri="{FF2B5EF4-FFF2-40B4-BE49-F238E27FC236}">
                <a16:creationId xmlns:a16="http://schemas.microsoft.com/office/drawing/2014/main" xmlns="" id="{40110E9D-49A4-9943-A191-9ACEE30222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642E342-E175-334F-9871-3BD5CF4E076B}"/>
              </a:ext>
            </a:extLst>
          </p:cNvPr>
          <p:cNvSpPr>
            <a:spLocks noGrp="1"/>
          </p:cNvSpPr>
          <p:nvPr>
            <p:ph type="sldNum" sz="quarter" idx="12"/>
          </p:nvPr>
        </p:nvSpPr>
        <p:spPr/>
        <p:txBody>
          <a:body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331422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alpha val="4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2527F6FB-43AB-7744-93DA-6903E5B8E0D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0C964706-192E-894C-960C-43CC608A1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EA8C45D-A0BC-D147-964B-28FD8953C8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BC7C49-22AC-FC41-95BB-A12C69F97CB8}" type="datetimeFigureOut">
              <a:rPr lang="en-US" smtClean="0"/>
              <a:pPr/>
              <a:t>4/30/2020</a:t>
            </a:fld>
            <a:endParaRPr lang="en-US"/>
          </a:p>
        </p:txBody>
      </p:sp>
      <p:sp>
        <p:nvSpPr>
          <p:cNvPr id="5" name="Footer Placeholder 4">
            <a:extLst>
              <a:ext uri="{FF2B5EF4-FFF2-40B4-BE49-F238E27FC236}">
                <a16:creationId xmlns:a16="http://schemas.microsoft.com/office/drawing/2014/main" xmlns="" id="{63895A7F-5D58-6049-B05E-BDE6B3FEED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11F3485D-B714-4442-863D-23B73E061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23CDF4-51FE-6E45-9C9A-735F3C6747C3}" type="slidenum">
              <a:rPr lang="en-US" smtClean="0"/>
              <a:pPr/>
              <a:t>‹#›</a:t>
            </a:fld>
            <a:endParaRPr lang="en-US"/>
          </a:p>
        </p:txBody>
      </p:sp>
    </p:spTree>
    <p:extLst>
      <p:ext uri="{BB962C8B-B14F-4D97-AF65-F5344CB8AC3E}">
        <p14:creationId xmlns:p14="http://schemas.microsoft.com/office/powerpoint/2010/main" xmlns="" val="4199085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DDAC250D-2411-3042-88D8-EFB4C39DE078}"/>
              </a:ext>
            </a:extLst>
          </p:cNvPr>
          <p:cNvSpPr txBox="1"/>
          <p:nvPr/>
        </p:nvSpPr>
        <p:spPr>
          <a:xfrm>
            <a:off x="0" y="18566"/>
            <a:ext cx="12191999" cy="338554"/>
          </a:xfrm>
          <a:prstGeom prst="rect">
            <a:avLst/>
          </a:prstGeom>
          <a:noFill/>
        </p:spPr>
        <p:txBody>
          <a:bodyPr wrap="square" rtlCol="0">
            <a:spAutoFit/>
          </a:bodyPr>
          <a:lstStyle/>
          <a:p>
            <a:pPr algn="ctr"/>
            <a:r>
              <a:rPr lang="en-US" sz="1600" b="1" dirty="0" smtClean="0">
                <a:solidFill>
                  <a:srgbClr val="0050FF"/>
                </a:solidFill>
                <a:latin typeface="Times New Roman" pitchFamily="18" charset="0"/>
                <a:cs typeface="Times New Roman" pitchFamily="18" charset="0"/>
              </a:rPr>
              <a:t>Instructional</a:t>
            </a:r>
            <a:r>
              <a:rPr lang="en-US" sz="1600" b="1" dirty="0" smtClean="0">
                <a:solidFill>
                  <a:srgbClr val="0050FF"/>
                </a:solidFill>
                <a:latin typeface="Times New Roman" pitchFamily="18" charset="0"/>
                <a:cs typeface="Times New Roman" pitchFamily="18" charset="0"/>
              </a:rPr>
              <a:t>/ </a:t>
            </a:r>
            <a:r>
              <a:rPr lang="en-US" sz="1600" b="1" dirty="0" smtClean="0">
                <a:solidFill>
                  <a:srgbClr val="0050FF"/>
                </a:solidFill>
                <a:latin typeface="Times New Roman" pitchFamily="18" charset="0"/>
                <a:cs typeface="Times New Roman" pitchFamily="18" charset="0"/>
              </a:rPr>
              <a:t>Management Intervention </a:t>
            </a:r>
            <a:r>
              <a:rPr lang="en-US" sz="1600" b="1" dirty="0" smtClean="0">
                <a:solidFill>
                  <a:srgbClr val="0050FF"/>
                </a:solidFill>
                <a:latin typeface="Times New Roman" pitchFamily="18" charset="0"/>
                <a:cs typeface="Times New Roman" pitchFamily="18" charset="0"/>
              </a:rPr>
              <a:t>to </a:t>
            </a:r>
            <a:r>
              <a:rPr lang="en-US" sz="1600" b="1" dirty="0" smtClean="0">
                <a:solidFill>
                  <a:srgbClr val="0050FF"/>
                </a:solidFill>
                <a:latin typeface="Times New Roman" pitchFamily="18" charset="0"/>
                <a:cs typeface="Times New Roman" pitchFamily="18" charset="0"/>
              </a:rPr>
              <a:t>Improve Student learning</a:t>
            </a:r>
            <a:endParaRPr lang="en-US" sz="1600" b="1" dirty="0">
              <a:solidFill>
                <a:srgbClr val="0050FF"/>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xmlns="" id="{828B67DD-082B-074D-BE0C-1D8F24A9379E}"/>
              </a:ext>
            </a:extLst>
          </p:cNvPr>
          <p:cNvSpPr txBox="1"/>
          <p:nvPr/>
        </p:nvSpPr>
        <p:spPr>
          <a:xfrm>
            <a:off x="522513" y="650309"/>
            <a:ext cx="3548743" cy="5047536"/>
          </a:xfrm>
          <a:prstGeom prst="rect">
            <a:avLst/>
          </a:prstGeom>
          <a:solidFill>
            <a:srgbClr val="FFFE48">
              <a:alpha val="25882"/>
            </a:srgbClr>
          </a:solidFill>
        </p:spPr>
        <p:txBody>
          <a:bodyPr wrap="square" rtlCol="0">
            <a:spAutoFit/>
          </a:bodyPr>
          <a:lstStyle/>
          <a:p>
            <a:pPr algn="just"/>
            <a:r>
              <a:rPr lang="en-US" sz="1000" b="1" dirty="0" smtClean="0">
                <a:solidFill>
                  <a:srgbClr val="0050FF"/>
                </a:solidFill>
                <a:latin typeface="Times New Roman" pitchFamily="18" charset="0"/>
                <a:cs typeface="Times New Roman" pitchFamily="18" charset="0"/>
              </a:rPr>
              <a:t>Introduction</a:t>
            </a:r>
          </a:p>
          <a:p>
            <a:r>
              <a:rPr lang="en-US" sz="1000" dirty="0" smtClean="0">
                <a:latin typeface="Times New Roman" pitchFamily="18" charset="0"/>
                <a:cs typeface="Times New Roman" pitchFamily="18" charset="0"/>
              </a:rPr>
              <a:t>Improving  students  learning takes place at every stage in the achievement and learning process. However, student’s learning is driven by many factors from school environment or external rewards to student’s personal interests and goals. The main research question for this study is that; What are some of the instructional/management interventions to improve student learning? The main reason for choosing this research question is because student's belief about their environment, themselves, and what is required for the to improve their intellectual pursuits can influence their learning as a a result of their school performance.  Thus, shaping students belief can help in improving their learning. Besides, the implementation and design of psychologically management/instructional intervention can help in improving student learning. </a:t>
            </a:r>
          </a:p>
          <a:p>
            <a:endParaRPr lang="en-US" sz="1000" dirty="0" smtClean="0">
              <a:latin typeface="Times New Roman" pitchFamily="18" charset="0"/>
              <a:cs typeface="Times New Roman" pitchFamily="18" charset="0"/>
            </a:endParaRPr>
          </a:p>
          <a:p>
            <a:pPr algn="just"/>
            <a:endParaRPr lang="en-US" sz="1000" b="1" dirty="0">
              <a:solidFill>
                <a:srgbClr val="0050FF"/>
              </a:solidFill>
              <a:latin typeface="Times New Roman" pitchFamily="18" charset="0"/>
              <a:cs typeface="Times New Roman" pitchFamily="18" charset="0"/>
            </a:endParaRPr>
          </a:p>
          <a:p>
            <a:pPr algn="just"/>
            <a:endParaRPr lang="en-US" sz="8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1200" b="1" dirty="0">
              <a:solidFill>
                <a:srgbClr val="C00000"/>
              </a:solidFill>
              <a:latin typeface="Times New Roman" pitchFamily="18" charset="0"/>
              <a:cs typeface="Times New Roman" pitchFamily="18" charset="0"/>
            </a:endParaRPr>
          </a:p>
          <a:p>
            <a:pPr algn="just"/>
            <a:endParaRPr lang="en-US" sz="1200" b="1" dirty="0">
              <a:solidFill>
                <a:srgbClr val="C00000"/>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xmlns="" id="{9A1BE936-13DE-5E4B-8956-EE131E6C5C20}"/>
              </a:ext>
            </a:extLst>
          </p:cNvPr>
          <p:cNvSpPr txBox="1"/>
          <p:nvPr/>
        </p:nvSpPr>
        <p:spPr>
          <a:xfrm>
            <a:off x="522513" y="3429001"/>
            <a:ext cx="3548743" cy="7155805"/>
          </a:xfrm>
          <a:prstGeom prst="rect">
            <a:avLst/>
          </a:prstGeom>
          <a:solidFill>
            <a:srgbClr val="EAD58F">
              <a:alpha val="45882"/>
            </a:srgbClr>
          </a:solidFill>
          <a:ln>
            <a:solidFill>
              <a:srgbClr val="FEF0BF"/>
            </a:solidFill>
          </a:ln>
        </p:spPr>
        <p:txBody>
          <a:bodyPr wrap="square" rtlCol="0">
            <a:spAutoFit/>
          </a:bodyPr>
          <a:lstStyle/>
          <a:p>
            <a:pPr algn="just"/>
            <a:r>
              <a:rPr lang="en-US" sz="900" b="1" dirty="0">
                <a:solidFill>
                  <a:srgbClr val="0050FF"/>
                </a:solidFill>
                <a:latin typeface="Times New Roman" pitchFamily="18" charset="0"/>
                <a:cs typeface="Times New Roman" pitchFamily="18" charset="0"/>
              </a:rPr>
              <a:t>Literature </a:t>
            </a:r>
            <a:r>
              <a:rPr lang="en-US" sz="900" b="1" dirty="0" smtClean="0">
                <a:solidFill>
                  <a:srgbClr val="0050FF"/>
                </a:solidFill>
                <a:latin typeface="Times New Roman" pitchFamily="18" charset="0"/>
                <a:cs typeface="Times New Roman" pitchFamily="18" charset="0"/>
              </a:rPr>
              <a:t>Review</a:t>
            </a:r>
          </a:p>
          <a:p>
            <a:pPr algn="just"/>
            <a:r>
              <a:rPr lang="en-US" sz="900" dirty="0" smtClean="0">
                <a:latin typeface="Times New Roman" pitchFamily="18" charset="0"/>
                <a:cs typeface="Times New Roman" pitchFamily="18" charset="0"/>
              </a:rPr>
              <a:t>According to the study conducted by Lin-</a:t>
            </a:r>
            <a:r>
              <a:rPr lang="en-US" sz="900" dirty="0" err="1" smtClean="0">
                <a:latin typeface="Times New Roman" pitchFamily="18" charset="0"/>
                <a:cs typeface="Times New Roman" pitchFamily="18" charset="0"/>
              </a:rPr>
              <a:t>Siegler</a:t>
            </a:r>
            <a:r>
              <a:rPr lang="en-US" sz="900" dirty="0" smtClean="0">
                <a:latin typeface="Times New Roman" pitchFamily="18" charset="0"/>
                <a:cs typeface="Times New Roman" pitchFamily="18" charset="0"/>
              </a:rPr>
              <a:t> et al. (2016), the researchers examined the impact of story-based instruction students’ academic performance and motivation in science classes. The study findings showed that  student learning was improved by the participation in the struggle-story after the intervention. </a:t>
            </a:r>
            <a:r>
              <a:rPr lang="en-US" sz="900" dirty="0" smtClean="0">
                <a:latin typeface="Times New Roman" pitchFamily="18" charset="0"/>
                <a:cs typeface="Times New Roman" pitchFamily="18" charset="0"/>
              </a:rPr>
              <a:t>Besides, </a:t>
            </a:r>
            <a:r>
              <a:rPr lang="en-US" sz="900" dirty="0" smtClean="0">
                <a:latin typeface="Times New Roman" pitchFamily="18" charset="0"/>
                <a:cs typeface="Times New Roman" pitchFamily="18" charset="0"/>
              </a:rPr>
              <a:t>Duckworth et al. (2016) conducted a study on students’ theories on the most effective strategies in avoiding distracting activities during learning. The study results indicated that some of the strategies were seen by the students as most effective like improving learning by spending more hours learning. Additionally, </a:t>
            </a:r>
            <a:r>
              <a:rPr lang="en-US" sz="900" dirty="0" err="1" smtClean="0">
                <a:latin typeface="Times New Roman" pitchFamily="18" charset="0"/>
                <a:cs typeface="Times New Roman" pitchFamily="18" charset="0"/>
              </a:rPr>
              <a:t>Gehlbach</a:t>
            </a:r>
            <a:r>
              <a:rPr lang="en-US" sz="900" dirty="0" smtClean="0">
                <a:latin typeface="Times New Roman" pitchFamily="18" charset="0"/>
                <a:cs typeface="Times New Roman" pitchFamily="18" charset="0"/>
              </a:rPr>
              <a:t> </a:t>
            </a:r>
            <a:r>
              <a:rPr lang="en-US" sz="900" dirty="0" smtClean="0">
                <a:latin typeface="Times New Roman" pitchFamily="18" charset="0"/>
                <a:cs typeface="Times New Roman" pitchFamily="18" charset="0"/>
              </a:rPr>
              <a:t> et al. (2016) conducted a study on social motivation and the impact of teacher-student relationship on students 'learning and motivation. The findings showed that student learning can be improved by a positive teacher-student relationship. </a:t>
            </a:r>
            <a:r>
              <a:rPr lang="en-US" sz="900" dirty="0" smtClean="0">
                <a:latin typeface="Times New Roman" pitchFamily="18" charset="0"/>
                <a:cs typeface="Times New Roman" pitchFamily="18" charset="0"/>
              </a:rPr>
              <a:t>Brady </a:t>
            </a:r>
            <a:r>
              <a:rPr lang="en-US" sz="900" dirty="0" smtClean="0">
                <a:latin typeface="Times New Roman" pitchFamily="18" charset="0"/>
                <a:cs typeface="Times New Roman" pitchFamily="18" charset="0"/>
              </a:rPr>
              <a:t>et al. (2016) performed a research to examine how the positive impact of values-affirmation intervention persist over time. the results showed that students views on themselves as having integrity, agency, and efficacy are key drivers of improving student learning through motivation. Furthermore, </a:t>
            </a:r>
            <a:r>
              <a:rPr lang="en-US" sz="900" dirty="0" smtClean="0">
                <a:latin typeface="Times New Roman" pitchFamily="18" charset="0"/>
                <a:cs typeface="Times New Roman" pitchFamily="18" charset="0"/>
              </a:rPr>
              <a:t>Yeager </a:t>
            </a:r>
            <a:r>
              <a:rPr lang="en-US" sz="900" dirty="0" smtClean="0">
                <a:latin typeface="Times New Roman" pitchFamily="18" charset="0"/>
                <a:cs typeface="Times New Roman" pitchFamily="18" charset="0"/>
              </a:rPr>
              <a:t>et al. </a:t>
            </a:r>
            <a:r>
              <a:rPr lang="en-US" sz="900" dirty="0" smtClean="0">
                <a:latin typeface="Times New Roman" pitchFamily="18" charset="0"/>
                <a:cs typeface="Times New Roman" pitchFamily="18" charset="0"/>
              </a:rPr>
              <a:t>(2016</a:t>
            </a:r>
            <a:r>
              <a:rPr lang="en-US" sz="900" dirty="0" smtClean="0">
                <a:latin typeface="Times New Roman" pitchFamily="18" charset="0"/>
                <a:cs typeface="Times New Roman" pitchFamily="18" charset="0"/>
              </a:rPr>
              <a:t>) conducted a research study on redesigning mindset interventions and their effect school context. The study findings indicated that larger scale interventions enhanced achieve net and learning in students. </a:t>
            </a:r>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dirty="0" smtClean="0">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a:p>
            <a:pPr algn="just"/>
            <a:endParaRPr lang="en-US" sz="900" b="1" dirty="0">
              <a:solidFill>
                <a:srgbClr val="C00000"/>
              </a:solidFill>
              <a:latin typeface="Times New Roman" pitchFamily="18" charset="0"/>
              <a:cs typeface="Times New Roman" pitchFamily="18" charset="0"/>
            </a:endParaRPr>
          </a:p>
        </p:txBody>
      </p:sp>
      <p:sp>
        <p:nvSpPr>
          <p:cNvPr id="5" name="TextBox 4">
            <a:extLst>
              <a:ext uri="{FF2B5EF4-FFF2-40B4-BE49-F238E27FC236}">
                <a16:creationId xmlns:a16="http://schemas.microsoft.com/office/drawing/2014/main" xmlns="" id="{E4B2643C-D3F9-3D42-9C0D-F94C6CC6FB54}"/>
              </a:ext>
            </a:extLst>
          </p:cNvPr>
          <p:cNvSpPr txBox="1"/>
          <p:nvPr/>
        </p:nvSpPr>
        <p:spPr>
          <a:xfrm>
            <a:off x="4321628" y="650309"/>
            <a:ext cx="3548743" cy="14619387"/>
          </a:xfrm>
          <a:prstGeom prst="rect">
            <a:avLst/>
          </a:prstGeom>
          <a:solidFill>
            <a:schemeClr val="accent6">
              <a:lumMod val="20000"/>
              <a:lumOff val="80000"/>
            </a:schemeClr>
          </a:solidFill>
        </p:spPr>
        <p:txBody>
          <a:bodyPr wrap="square" rtlCol="0">
            <a:spAutoFit/>
          </a:bodyPr>
          <a:lstStyle/>
          <a:p>
            <a:pPr algn="just"/>
            <a:r>
              <a:rPr lang="en-US" sz="1600" b="1" dirty="0" smtClean="0">
                <a:solidFill>
                  <a:srgbClr val="0050FF"/>
                </a:solidFill>
                <a:latin typeface="Times New Roman" pitchFamily="18" charset="0"/>
                <a:cs typeface="Times New Roman" pitchFamily="18" charset="0"/>
              </a:rPr>
              <a:t>Methodology</a:t>
            </a:r>
          </a:p>
          <a:p>
            <a:r>
              <a:rPr lang="en-US" sz="1600" dirty="0" smtClean="0">
                <a:latin typeface="Times New Roman" pitchFamily="18" charset="0"/>
                <a:cs typeface="Times New Roman" pitchFamily="18" charset="0"/>
              </a:rPr>
              <a:t>The study used a survey research design to  investigate </a:t>
            </a:r>
            <a:r>
              <a:rPr lang="en-US" sz="1600" dirty="0" smtClean="0">
                <a:latin typeface="Times New Roman" pitchFamily="18" charset="0"/>
                <a:cs typeface="Times New Roman" pitchFamily="18" charset="0"/>
              </a:rPr>
              <a:t> the instructional/management interventions to improve student </a:t>
            </a:r>
            <a:r>
              <a:rPr lang="en-US" sz="1600" dirty="0" smtClean="0">
                <a:latin typeface="Times New Roman" pitchFamily="18" charset="0"/>
                <a:cs typeface="Times New Roman" pitchFamily="18" charset="0"/>
              </a:rPr>
              <a:t>learning. The study investigated the impact of motivational intervention on student. The main study purpose was to determine whether student motivation can help in improving student learning. In the context where students are motivated,  there will be an improved learning in the classroom. The data for this research was collected from three students . Data collection and recording was done through questionnaire after the intervention. Data analysis was done through the use of SPSS method. </a:t>
            </a:r>
          </a:p>
          <a:p>
            <a:pPr algn="just"/>
            <a:endParaRPr lang="en-US" sz="1600" b="1" dirty="0" smtClean="0">
              <a:solidFill>
                <a:srgbClr val="0050FF"/>
              </a:solidFill>
              <a:latin typeface="Times New Roman" pitchFamily="18" charset="0"/>
              <a:cs typeface="Times New Roman" pitchFamily="18" charset="0"/>
            </a:endParaRPr>
          </a:p>
          <a:p>
            <a:pPr algn="just"/>
            <a:endParaRPr lang="en-US" sz="1600" dirty="0">
              <a:solidFill>
                <a:srgbClr val="0050FF"/>
              </a:solidFill>
              <a:latin typeface="Times New Roman" pitchFamily="18" charset="0"/>
              <a:cs typeface="Times New Roman" pitchFamily="18" charset="0"/>
            </a:endParaRPr>
          </a:p>
          <a:p>
            <a:pPr algn="just"/>
            <a:endParaRPr lang="en-US" sz="1600" b="1" dirty="0">
              <a:solidFill>
                <a:srgbClr val="0050FF"/>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xmlns="" id="{A7D72290-1743-8840-BE0A-AF649B3875FF}"/>
              </a:ext>
            </a:extLst>
          </p:cNvPr>
          <p:cNvSpPr txBox="1"/>
          <p:nvPr/>
        </p:nvSpPr>
        <p:spPr>
          <a:xfrm>
            <a:off x="4321628" y="5983546"/>
            <a:ext cx="3548743" cy="707886"/>
          </a:xfrm>
          <a:prstGeom prst="rect">
            <a:avLst/>
          </a:prstGeom>
          <a:solidFill>
            <a:schemeClr val="accent6">
              <a:lumMod val="40000"/>
              <a:lumOff val="60000"/>
            </a:schemeClr>
          </a:solidFill>
        </p:spPr>
        <p:txBody>
          <a:bodyPr wrap="square" rtlCol="0">
            <a:spAutoFit/>
          </a:bodyPr>
          <a:lstStyle/>
          <a:p>
            <a:pPr algn="just"/>
            <a:r>
              <a:rPr lang="en-US" sz="1000" b="1" dirty="0" smtClean="0">
                <a:solidFill>
                  <a:srgbClr val="0050FF"/>
                </a:solidFill>
              </a:rPr>
              <a:t>By </a:t>
            </a:r>
            <a:endParaRPr lang="en-US" sz="1000" b="1" dirty="0">
              <a:solidFill>
                <a:srgbClr val="0050FF"/>
              </a:solidFill>
            </a:endParaRPr>
          </a:p>
          <a:p>
            <a:pPr algn="just"/>
            <a:r>
              <a:rPr lang="en-US" sz="1000" b="1" dirty="0">
                <a:solidFill>
                  <a:srgbClr val="0050FF"/>
                </a:solidFill>
              </a:rPr>
              <a:t> </a:t>
            </a:r>
          </a:p>
          <a:p>
            <a:pPr algn="just"/>
            <a:endParaRPr lang="en-US" sz="800" b="1" dirty="0">
              <a:solidFill>
                <a:srgbClr val="C00000"/>
              </a:solidFill>
            </a:endParaRPr>
          </a:p>
          <a:p>
            <a:pPr algn="just"/>
            <a:endParaRPr lang="en-US" sz="1200" b="1" dirty="0">
              <a:solidFill>
                <a:srgbClr val="C00000"/>
              </a:solidFill>
            </a:endParaRPr>
          </a:p>
        </p:txBody>
      </p:sp>
      <p:sp>
        <p:nvSpPr>
          <p:cNvPr id="8" name="TextBox 7">
            <a:extLst>
              <a:ext uri="{FF2B5EF4-FFF2-40B4-BE49-F238E27FC236}">
                <a16:creationId xmlns:a16="http://schemas.microsoft.com/office/drawing/2014/main" xmlns="" id="{859CF130-EF74-4F44-A455-858449184054}"/>
              </a:ext>
            </a:extLst>
          </p:cNvPr>
          <p:cNvSpPr txBox="1"/>
          <p:nvPr/>
        </p:nvSpPr>
        <p:spPr>
          <a:xfrm>
            <a:off x="8120743" y="650309"/>
            <a:ext cx="3548743" cy="7478970"/>
          </a:xfrm>
          <a:prstGeom prst="rect">
            <a:avLst/>
          </a:prstGeom>
          <a:solidFill>
            <a:srgbClr val="DCF9EF"/>
          </a:solidFill>
        </p:spPr>
        <p:txBody>
          <a:bodyPr wrap="square" rtlCol="0">
            <a:spAutoFit/>
          </a:bodyPr>
          <a:lstStyle/>
          <a:p>
            <a:pPr algn="just"/>
            <a:r>
              <a:rPr lang="en-US" sz="1600" b="1" dirty="0" smtClean="0">
                <a:solidFill>
                  <a:srgbClr val="0050FF"/>
                </a:solidFill>
                <a:latin typeface="Times New Roman" pitchFamily="18" charset="0"/>
                <a:cs typeface="Times New Roman" pitchFamily="18" charset="0"/>
              </a:rPr>
              <a:t>Findings</a:t>
            </a:r>
          </a:p>
          <a:p>
            <a:r>
              <a:rPr lang="en-US" sz="1600" dirty="0" smtClean="0">
                <a:latin typeface="Times New Roman" pitchFamily="18" charset="0"/>
                <a:cs typeface="Times New Roman" pitchFamily="18" charset="0"/>
              </a:rPr>
              <a:t>The study findings indicated that motivational interventions such as </a:t>
            </a:r>
            <a:r>
              <a:rPr lang="en-US" sz="1600" dirty="0" smtClean="0">
                <a:latin typeface="Times New Roman" pitchFamily="18" charset="0"/>
                <a:cs typeface="Times New Roman" pitchFamily="18" charset="0"/>
              </a:rPr>
              <a:t>story-based </a:t>
            </a:r>
            <a:r>
              <a:rPr lang="en-US" sz="1600" dirty="0" smtClean="0">
                <a:latin typeface="Times New Roman" pitchFamily="18" charset="0"/>
                <a:cs typeface="Times New Roman" pitchFamily="18" charset="0"/>
              </a:rPr>
              <a:t>instruction, </a:t>
            </a:r>
            <a:r>
              <a:rPr lang="en-US" sz="1600" dirty="0" smtClean="0">
                <a:latin typeface="Times New Roman" pitchFamily="18" charset="0"/>
                <a:cs typeface="Times New Roman" pitchFamily="18" charset="0"/>
              </a:rPr>
              <a:t>positive teacher-student </a:t>
            </a:r>
            <a:r>
              <a:rPr lang="en-US" sz="1600" dirty="0" smtClean="0">
                <a:latin typeface="Times New Roman" pitchFamily="18" charset="0"/>
                <a:cs typeface="Times New Roman" pitchFamily="18" charset="0"/>
              </a:rPr>
              <a:t>relationship, </a:t>
            </a:r>
            <a:r>
              <a:rPr lang="en-US" sz="1600" dirty="0" smtClean="0">
                <a:latin typeface="Times New Roman" pitchFamily="18" charset="0"/>
                <a:cs typeface="Times New Roman" pitchFamily="18" charset="0"/>
              </a:rPr>
              <a:t>spending more hours </a:t>
            </a:r>
            <a:r>
              <a:rPr lang="en-US" sz="1600" dirty="0" smtClean="0">
                <a:latin typeface="Times New Roman" pitchFamily="18" charset="0"/>
                <a:cs typeface="Times New Roman" pitchFamily="18" charset="0"/>
              </a:rPr>
              <a:t>learning, </a:t>
            </a:r>
            <a:r>
              <a:rPr lang="en-US" sz="1600" dirty="0" smtClean="0">
                <a:latin typeface="Times New Roman" pitchFamily="18" charset="0"/>
                <a:cs typeface="Times New Roman" pitchFamily="18" charset="0"/>
              </a:rPr>
              <a:t>values-affirmation intervention </a:t>
            </a:r>
            <a:r>
              <a:rPr lang="en-US" sz="1600" dirty="0" smtClean="0">
                <a:latin typeface="Times New Roman" pitchFamily="18" charset="0"/>
                <a:cs typeface="Times New Roman" pitchFamily="18" charset="0"/>
              </a:rPr>
              <a:t>, and </a:t>
            </a:r>
            <a:r>
              <a:rPr lang="en-US" sz="1600" dirty="0" smtClean="0">
                <a:latin typeface="Times New Roman" pitchFamily="18" charset="0"/>
                <a:cs typeface="Times New Roman" pitchFamily="18" charset="0"/>
              </a:rPr>
              <a:t>redesigning mindset interventions </a:t>
            </a:r>
            <a:r>
              <a:rPr lang="en-US" sz="1600" dirty="0" smtClean="0">
                <a:latin typeface="Times New Roman" pitchFamily="18" charset="0"/>
                <a:cs typeface="Times New Roman" pitchFamily="18" charset="0"/>
              </a:rPr>
              <a:t>helped in improving student learning. </a:t>
            </a:r>
          </a:p>
          <a:p>
            <a:pPr algn="just"/>
            <a:endParaRPr lang="en-US" sz="1600" dirty="0" smtClean="0">
              <a:latin typeface="Times New Roman" pitchFamily="18" charset="0"/>
              <a:cs typeface="Times New Roman" pitchFamily="18" charset="0"/>
            </a:endParaRPr>
          </a:p>
          <a:p>
            <a:pPr algn="just"/>
            <a:endParaRPr lang="en-US" sz="1600" b="1" dirty="0">
              <a:solidFill>
                <a:srgbClr val="0050FF"/>
              </a:solidFill>
              <a:latin typeface="Times New Roman" pitchFamily="18" charset="0"/>
              <a:cs typeface="Times New Roman" pitchFamily="18" charset="0"/>
            </a:endParaRPr>
          </a:p>
          <a:p>
            <a:pPr algn="just"/>
            <a:endParaRPr lang="en-US" sz="1600" b="1" dirty="0">
              <a:solidFill>
                <a:srgbClr val="0050FF"/>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a:p>
            <a:pPr algn="just"/>
            <a:endParaRPr lang="en-US" sz="1600" b="1" dirty="0">
              <a:solidFill>
                <a:srgbClr val="C00000"/>
              </a:solidFill>
              <a:latin typeface="Times New Roman" pitchFamily="18" charset="0"/>
              <a:cs typeface="Times New Roman" pitchFamily="18" charset="0"/>
            </a:endParaRPr>
          </a:p>
        </p:txBody>
      </p:sp>
      <p:sp>
        <p:nvSpPr>
          <p:cNvPr id="9" name="TextBox 8">
            <a:extLst>
              <a:ext uri="{FF2B5EF4-FFF2-40B4-BE49-F238E27FC236}">
                <a16:creationId xmlns:a16="http://schemas.microsoft.com/office/drawing/2014/main" xmlns="" id="{E40E2EE6-65C0-DE45-BB34-D3E9574284EB}"/>
              </a:ext>
            </a:extLst>
          </p:cNvPr>
          <p:cNvSpPr txBox="1"/>
          <p:nvPr/>
        </p:nvSpPr>
        <p:spPr>
          <a:xfrm>
            <a:off x="8120742" y="3164114"/>
            <a:ext cx="3548743" cy="8956298"/>
          </a:xfrm>
          <a:prstGeom prst="rect">
            <a:avLst/>
          </a:prstGeom>
          <a:solidFill>
            <a:srgbClr val="ADF0F2"/>
          </a:solidFill>
        </p:spPr>
        <p:txBody>
          <a:bodyPr wrap="square" rtlCol="0">
            <a:spAutoFit/>
          </a:bodyPr>
          <a:lstStyle/>
          <a:p>
            <a:pPr algn="just"/>
            <a:r>
              <a:rPr lang="en-US" sz="1000" b="1" dirty="0">
                <a:solidFill>
                  <a:srgbClr val="0050FF"/>
                </a:solidFill>
                <a:latin typeface="Times New Roman" pitchFamily="18" charset="0"/>
                <a:cs typeface="Times New Roman" pitchFamily="18" charset="0"/>
              </a:rPr>
              <a:t>Discussion &amp; </a:t>
            </a:r>
            <a:r>
              <a:rPr lang="en-US" sz="1000" b="1" dirty="0" smtClean="0">
                <a:solidFill>
                  <a:srgbClr val="0050FF"/>
                </a:solidFill>
                <a:latin typeface="Times New Roman" pitchFamily="18" charset="0"/>
                <a:cs typeface="Times New Roman" pitchFamily="18" charset="0"/>
              </a:rPr>
              <a:t>Recommendations</a:t>
            </a:r>
          </a:p>
          <a:p>
            <a:r>
              <a:rPr lang="en-US" sz="1000" dirty="0" smtClean="0">
                <a:latin typeface="Times New Roman" pitchFamily="18" charset="0"/>
                <a:cs typeface="Times New Roman" pitchFamily="18" charset="0"/>
              </a:rPr>
              <a:t>The five studies provided important information on how motivational information works and provided relevant basis for improving student learning. Additionally, all the scholars addressed the kinds motivational interventions such as </a:t>
            </a:r>
            <a:r>
              <a:rPr lang="en-US" sz="1000" dirty="0" smtClean="0">
                <a:latin typeface="Times New Roman" pitchFamily="18" charset="0"/>
                <a:cs typeface="Times New Roman" pitchFamily="18" charset="0"/>
              </a:rPr>
              <a:t>story-based instruction, positive teacher-student relationship, spending more hours learning, values-affirmation intervention , and redesigning mindset </a:t>
            </a:r>
            <a:r>
              <a:rPr lang="en-US" sz="1000" dirty="0" smtClean="0">
                <a:latin typeface="Times New Roman" pitchFamily="18" charset="0"/>
                <a:cs typeface="Times New Roman" pitchFamily="18" charset="0"/>
              </a:rPr>
              <a:t>which can helped in improving student learning. These interventions are essential for improving student learning for long-term success, especially across difficult schools where many learners get derailed. Thus, it is essential to incorporate </a:t>
            </a:r>
            <a:r>
              <a:rPr lang="en-US" sz="1000" dirty="0" smtClean="0">
                <a:latin typeface="Times New Roman" pitchFamily="18" charset="0"/>
                <a:cs typeface="Times New Roman" pitchFamily="18" charset="0"/>
              </a:rPr>
              <a:t>story-based instruction, positive teacher-student relationship, spending more hours learning, values-affirmation intervention , and redesigning mindset </a:t>
            </a:r>
            <a:r>
              <a:rPr lang="en-US" sz="1000" dirty="0" smtClean="0">
                <a:latin typeface="Times New Roman" pitchFamily="18" charset="0"/>
                <a:cs typeface="Times New Roman" pitchFamily="18" charset="0"/>
              </a:rPr>
              <a:t>to improve student learning. Additional future studies should also be conducted on </a:t>
            </a:r>
            <a:r>
              <a:rPr lang="en-US" sz="1000" dirty="0" smtClean="0">
                <a:latin typeface="Times New Roman" pitchFamily="18" charset="0"/>
                <a:cs typeface="Times New Roman" pitchFamily="18" charset="0"/>
              </a:rPr>
              <a:t>story-based instruction, positive teacher-student relationship, spending more hours learning, values-affirmation intervention , and redesigning mindset </a:t>
            </a:r>
            <a:r>
              <a:rPr lang="en-US" sz="1000" dirty="0" smtClean="0">
                <a:latin typeface="Times New Roman" pitchFamily="18" charset="0"/>
                <a:cs typeface="Times New Roman" pitchFamily="18" charset="0"/>
              </a:rPr>
              <a:t> interventions to help in improving student learning. </a:t>
            </a:r>
          </a:p>
          <a:p>
            <a:endParaRPr lang="en-US" sz="10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References </a:t>
            </a:r>
          </a:p>
          <a:p>
            <a:r>
              <a:rPr lang="en-US" sz="800" dirty="0" smtClean="0">
                <a:latin typeface="Times New Roman" pitchFamily="18" charset="0"/>
                <a:cs typeface="Times New Roman" pitchFamily="18" charset="0"/>
              </a:rPr>
              <a:t>Brady, S. T., Reeves, S. L., Garcia, J., </a:t>
            </a:r>
            <a:r>
              <a:rPr lang="en-US" sz="800" dirty="0" err="1" smtClean="0">
                <a:latin typeface="Times New Roman" pitchFamily="18" charset="0"/>
                <a:cs typeface="Times New Roman" pitchFamily="18" charset="0"/>
              </a:rPr>
              <a:t>Purdie-Vaughns</a:t>
            </a:r>
            <a:r>
              <a:rPr lang="en-US" sz="800" dirty="0" smtClean="0">
                <a:latin typeface="Times New Roman" pitchFamily="18" charset="0"/>
                <a:cs typeface="Times New Roman" pitchFamily="18" charset="0"/>
              </a:rPr>
              <a:t>, V., Cook, J. E., </a:t>
            </a:r>
            <a:r>
              <a:rPr lang="en-US" sz="800" dirty="0" err="1" smtClean="0">
                <a:latin typeface="Times New Roman" pitchFamily="18" charset="0"/>
                <a:cs typeface="Times New Roman" pitchFamily="18" charset="0"/>
              </a:rPr>
              <a:t>Taborsky-Barba</a:t>
            </a:r>
            <a:r>
              <a:rPr lang="en-US" sz="800" dirty="0" smtClean="0">
                <a:latin typeface="Times New Roman" pitchFamily="18" charset="0"/>
                <a:cs typeface="Times New Roman" pitchFamily="18" charset="0"/>
              </a:rPr>
              <a:t>, S., ... &amp; Cohen, G. L. (2016). The psychology of the affirmed learner: Spontaneous self-affirmation in the face of stress.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353.</a:t>
            </a:r>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Duckworth, A. L., White, R. E., </a:t>
            </a:r>
            <a:r>
              <a:rPr lang="en-US" sz="800" dirty="0" err="1" smtClean="0">
                <a:latin typeface="Times New Roman" pitchFamily="18" charset="0"/>
                <a:cs typeface="Times New Roman" pitchFamily="18" charset="0"/>
              </a:rPr>
              <a:t>Matteucci</a:t>
            </a:r>
            <a:r>
              <a:rPr lang="en-US" sz="800" dirty="0" smtClean="0">
                <a:latin typeface="Times New Roman" pitchFamily="18" charset="0"/>
                <a:cs typeface="Times New Roman" pitchFamily="18" charset="0"/>
              </a:rPr>
              <a:t>, A. J., Shearer, A., &amp; Gross, J. J. (2016). A stitch in time: Strategic self-control in high school and college students.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329. </a:t>
            </a:r>
            <a:endParaRPr lang="en-US" sz="800" dirty="0" smtClean="0">
              <a:latin typeface="Times New Roman" pitchFamily="18" charset="0"/>
              <a:cs typeface="Times New Roman" pitchFamily="18" charset="0"/>
            </a:endParaRPr>
          </a:p>
          <a:p>
            <a:r>
              <a:rPr lang="en-US" sz="800" dirty="0" err="1" smtClean="0">
                <a:latin typeface="Times New Roman" pitchFamily="18" charset="0"/>
                <a:cs typeface="Times New Roman" pitchFamily="18" charset="0"/>
              </a:rPr>
              <a:t>Gehlbach</a:t>
            </a:r>
            <a:r>
              <a:rPr lang="en-US" sz="800" dirty="0" smtClean="0">
                <a:latin typeface="Times New Roman" pitchFamily="18" charset="0"/>
                <a:cs typeface="Times New Roman" pitchFamily="18" charset="0"/>
              </a:rPr>
              <a:t>, H., </a:t>
            </a:r>
            <a:r>
              <a:rPr lang="en-US" sz="800" dirty="0" err="1" smtClean="0">
                <a:latin typeface="Times New Roman" pitchFamily="18" charset="0"/>
                <a:cs typeface="Times New Roman" pitchFamily="18" charset="0"/>
              </a:rPr>
              <a:t>Brinkworth</a:t>
            </a:r>
            <a:r>
              <a:rPr lang="en-US" sz="800" dirty="0" smtClean="0">
                <a:latin typeface="Times New Roman" pitchFamily="18" charset="0"/>
                <a:cs typeface="Times New Roman" pitchFamily="18" charset="0"/>
              </a:rPr>
              <a:t>, M. E., King, A. M., Hsu, L. M., McIntyre, J., &amp; Rogers, T. (2016). Creating birds of similar feathers: Leveraging similarity to improve teacher–student relationships and academic achievement.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342.</a:t>
            </a:r>
            <a:endParaRPr lang="en-US" sz="800" dirty="0" smtClean="0">
              <a:latin typeface="Times New Roman" pitchFamily="18" charset="0"/>
              <a:cs typeface="Times New Roman" pitchFamily="18" charset="0"/>
            </a:endParaRPr>
          </a:p>
          <a:p>
            <a:r>
              <a:rPr lang="en-US" sz="800" dirty="0" smtClean="0">
                <a:latin typeface="Times New Roman" pitchFamily="18" charset="0"/>
                <a:cs typeface="Times New Roman" pitchFamily="18" charset="0"/>
              </a:rPr>
              <a:t>Lin-</a:t>
            </a:r>
            <a:r>
              <a:rPr lang="en-US" sz="800" dirty="0" err="1" smtClean="0">
                <a:latin typeface="Times New Roman" pitchFamily="18" charset="0"/>
                <a:cs typeface="Times New Roman" pitchFamily="18" charset="0"/>
              </a:rPr>
              <a:t>Siegler</a:t>
            </a:r>
            <a:r>
              <a:rPr lang="en-US" sz="800" dirty="0" smtClean="0">
                <a:latin typeface="Times New Roman" pitchFamily="18" charset="0"/>
                <a:cs typeface="Times New Roman" pitchFamily="18" charset="0"/>
              </a:rPr>
              <a:t>, X., </a:t>
            </a:r>
            <a:r>
              <a:rPr lang="en-US" sz="800" dirty="0" err="1" smtClean="0">
                <a:latin typeface="Times New Roman" pitchFamily="18" charset="0"/>
                <a:cs typeface="Times New Roman" pitchFamily="18" charset="0"/>
              </a:rPr>
              <a:t>Ahn</a:t>
            </a:r>
            <a:r>
              <a:rPr lang="en-US" sz="800" dirty="0" smtClean="0">
                <a:latin typeface="Times New Roman" pitchFamily="18" charset="0"/>
                <a:cs typeface="Times New Roman" pitchFamily="18" charset="0"/>
              </a:rPr>
              <a:t>, J. N., Chen, J., Fang, F. F. A., &amp; Luna-Lucero, M. (2016). Even Einstein struggled: Effects of learning about great scientists’ struggles on high school students’ motivation to learn science.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314</a:t>
            </a:r>
            <a:r>
              <a:rPr lang="en-US" sz="800" dirty="0" smtClean="0">
                <a:latin typeface="Times New Roman" pitchFamily="18" charset="0"/>
                <a:cs typeface="Times New Roman" pitchFamily="18" charset="0"/>
              </a:rPr>
              <a:t>.</a:t>
            </a:r>
          </a:p>
          <a:p>
            <a:r>
              <a:rPr lang="en-US" sz="800" dirty="0" smtClean="0">
                <a:latin typeface="Times New Roman" pitchFamily="18" charset="0"/>
                <a:cs typeface="Times New Roman" pitchFamily="18" charset="0"/>
              </a:rPr>
              <a:t>Yeager, D. S., Romero, C., </a:t>
            </a:r>
            <a:r>
              <a:rPr lang="en-US" sz="800" dirty="0" err="1" smtClean="0">
                <a:latin typeface="Times New Roman" pitchFamily="18" charset="0"/>
                <a:cs typeface="Times New Roman" pitchFamily="18" charset="0"/>
              </a:rPr>
              <a:t>Paunesku</a:t>
            </a:r>
            <a:r>
              <a:rPr lang="en-US" sz="800" dirty="0" smtClean="0">
                <a:latin typeface="Times New Roman" pitchFamily="18" charset="0"/>
                <a:cs typeface="Times New Roman" pitchFamily="18" charset="0"/>
              </a:rPr>
              <a:t>, D., </a:t>
            </a:r>
            <a:r>
              <a:rPr lang="en-US" sz="800" dirty="0" err="1" smtClean="0">
                <a:latin typeface="Times New Roman" pitchFamily="18" charset="0"/>
                <a:cs typeface="Times New Roman" pitchFamily="18" charset="0"/>
              </a:rPr>
              <a:t>Hulleman</a:t>
            </a:r>
            <a:r>
              <a:rPr lang="en-US" sz="800" dirty="0" smtClean="0">
                <a:latin typeface="Times New Roman" pitchFamily="18" charset="0"/>
                <a:cs typeface="Times New Roman" pitchFamily="18" charset="0"/>
              </a:rPr>
              <a:t>, C. S., Schneider, B., Hinojosa, C., ... &amp; </a:t>
            </a:r>
            <a:r>
              <a:rPr lang="en-US" sz="800" dirty="0" err="1" smtClean="0">
                <a:latin typeface="Times New Roman" pitchFamily="18" charset="0"/>
                <a:cs typeface="Times New Roman" pitchFamily="18" charset="0"/>
              </a:rPr>
              <a:t>Trott</a:t>
            </a:r>
            <a:r>
              <a:rPr lang="en-US" sz="800" dirty="0" smtClean="0">
                <a:latin typeface="Times New Roman" pitchFamily="18" charset="0"/>
                <a:cs typeface="Times New Roman" pitchFamily="18" charset="0"/>
              </a:rPr>
              <a:t>, J. (2016). Using design thinking to improve psychological interventions: The case of the growth mindset during the transition to high school. </a:t>
            </a:r>
            <a:r>
              <a:rPr lang="en-US" sz="800" i="1" dirty="0" smtClean="0">
                <a:latin typeface="Times New Roman" pitchFamily="18" charset="0"/>
                <a:cs typeface="Times New Roman" pitchFamily="18" charset="0"/>
              </a:rPr>
              <a:t>Journal of educational psychology</a:t>
            </a:r>
            <a:r>
              <a:rPr lang="en-US" sz="800" dirty="0" smtClean="0">
                <a:latin typeface="Times New Roman" pitchFamily="18" charset="0"/>
                <a:cs typeface="Times New Roman" pitchFamily="18" charset="0"/>
              </a:rPr>
              <a:t>, </a:t>
            </a:r>
            <a:r>
              <a:rPr lang="en-US" sz="800" i="1" dirty="0" smtClean="0">
                <a:latin typeface="Times New Roman" pitchFamily="18" charset="0"/>
                <a:cs typeface="Times New Roman" pitchFamily="18" charset="0"/>
              </a:rPr>
              <a:t>108</a:t>
            </a:r>
            <a:r>
              <a:rPr lang="en-US" sz="800" dirty="0" smtClean="0">
                <a:latin typeface="Times New Roman" pitchFamily="18" charset="0"/>
                <a:cs typeface="Times New Roman" pitchFamily="18" charset="0"/>
              </a:rPr>
              <a:t>(3), 374</a:t>
            </a:r>
            <a:r>
              <a:rPr lang="en-US" sz="1000" dirty="0" smtClean="0"/>
              <a:t>.</a:t>
            </a:r>
            <a:endParaRPr lang="en-US" sz="1000" dirty="0" smtClean="0">
              <a:latin typeface="Times New Roman" pitchFamily="18" charset="0"/>
              <a:cs typeface="Times New Roman" pitchFamily="18" charset="0"/>
            </a:endParaRPr>
          </a:p>
          <a:p>
            <a:pPr algn="just"/>
            <a:endParaRPr lang="en-US" sz="1000" dirty="0" smtClean="0">
              <a:latin typeface="Times New Roman" pitchFamily="18" charset="0"/>
              <a:cs typeface="Times New Roman" pitchFamily="18" charset="0"/>
            </a:endParaRPr>
          </a:p>
          <a:p>
            <a:pPr algn="just"/>
            <a:endParaRPr lang="en-US" sz="1000" b="1" dirty="0">
              <a:solidFill>
                <a:srgbClr val="0050FF"/>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sz="800" b="1" dirty="0">
              <a:solidFill>
                <a:srgbClr val="C00000"/>
              </a:solidFill>
              <a:latin typeface="Times New Roman" pitchFamily="18" charset="0"/>
              <a:cs typeface="Times New Roman" pitchFamily="18" charset="0"/>
            </a:endParaRPr>
          </a:p>
          <a:p>
            <a:pPr algn="just"/>
            <a:endParaRPr lang="en-US" b="1"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087000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714</Words>
  <Application>Microsoft Macintosh PowerPoint</Application>
  <PresentationFormat>Custom</PresentationFormat>
  <Paragraphs>146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USER</cp:lastModifiedBy>
  <cp:revision>127</cp:revision>
  <dcterms:created xsi:type="dcterms:W3CDTF">2019-11-10T05:50:39Z</dcterms:created>
  <dcterms:modified xsi:type="dcterms:W3CDTF">2020-04-30T19:42:23Z</dcterms:modified>
</cp:coreProperties>
</file>